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9"/>
  </p:notesMasterIdLst>
  <p:handoutMasterIdLst>
    <p:handoutMasterId r:id="rId10"/>
  </p:handoutMasterIdLst>
  <p:sldIdLst>
    <p:sldId id="2081" r:id="rId3"/>
    <p:sldId id="2108" r:id="rId4"/>
    <p:sldId id="2114" r:id="rId5"/>
    <p:sldId id="2113" r:id="rId6"/>
    <p:sldId id="2058" r:id="rId7"/>
    <p:sldId id="2112" r:id="rId8"/>
  </p:sldIdLst>
  <p:sldSz cx="12192000" cy="6858000"/>
  <p:notesSz cx="6858000" cy="9926638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0FE721-6A76-4554-8ECD-75B43CAC9E45}">
          <p14:sldIdLst>
            <p14:sldId id="2081"/>
            <p14:sldId id="2108"/>
            <p14:sldId id="2114"/>
            <p14:sldId id="2113"/>
            <p14:sldId id="2058"/>
            <p14:sldId id="2112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087"/>
    <a:srgbClr val="E8F7FC"/>
    <a:srgbClr val="C4EAF8"/>
    <a:srgbClr val="009ADA"/>
    <a:srgbClr val="00A6E6"/>
    <a:srgbClr val="00B0F0"/>
    <a:srgbClr val="0064CB"/>
    <a:srgbClr val="0086F6"/>
    <a:srgbClr val="F2F2F2"/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47" autoAdjust="0"/>
    <p:restoredTop sz="94724" autoAdjust="0"/>
  </p:normalViewPr>
  <p:slideViewPr>
    <p:cSldViewPr snapToObjects="1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Изменения согласно Федеральному закону </a:t>
            </a:r>
          </a:p>
          <a:p>
            <a:pPr algn="just"/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28.11.2025 № 425-ФЗ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336" y="1484784"/>
            <a:ext cx="11560851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Если заявление о зачете подано для исполнения обязанности другого лица, у которого отсутствует соответствующая обязанность по уплате налогов, сборов, страховых взносов, пеней, штрафов и (или) процентов, в зачете откажут. Если все же зачет произведут, то сумму возникшего положительного сальдо заявителю не вернут. Если размера положительного сальдо не хватает, чтобы осуществить зачет в счет исполнения обязанности другого лица, сделают частичный зачет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Так же вышеуказанным Федеральным законом с 01.01.2026 года запрещены зачет и возврат средств, учтенных в счет возмещения ущерба от уголовных преступлений. Речь об ущербе бюджетной системе РФ в результате следующих преступлений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(ст. 198-199.2 УК РФ).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>
              <a:spcBef>
                <a:spcPts val="1400"/>
              </a:spcBef>
              <a:spcAft>
                <a:spcPts val="0"/>
              </a:spcAft>
              <a:buFont typeface="Wingdings"/>
              <a:buChar char=""/>
              <a:tabLst>
                <a:tab pos="342900" algn="l"/>
              </a:tabLst>
            </a:pPr>
            <a:endParaRPr lang="ru-RU" sz="1800" dirty="0">
              <a:solidFill>
                <a:srgbClr val="2160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8588" y="2104403"/>
            <a:ext cx="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1800" i="1" dirty="0">
              <a:solidFill>
                <a:schemeClr val="tx2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784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Формы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документов, используемых при зачете и возврате денежных средств, формирующих положительное сальдо ЕНС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336" y="1484784"/>
            <a:ext cx="11560851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Приказом ФНС России от 07.10.2025 № ЕД-7-8/866@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«Об утверждении форм и форматов представления документов, используемых налоговыми органами и налогоплательщиками, плательщиками сборов, плательщиками страховых взносов и (или) налоговыми агентами при осуществлении зачета и возврата сумм денежных средств, формирующих положительное сальдо единого налогового счета, а также излишне уплаченной (взысканной) государственной пошлины» утверждены в новой редакции формы документов, используемых при зачете и возврате денежных средств, формирующих положительное сальдо ЕНС, а также Форматы их подачи в электронном виде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</a:rPr>
              <a:t>Среди прочих обновлены формы заявлений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/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- 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распоряжении путем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возврата суммой денежных средств, формирующих положительное сальдо ЕНС налогоплательщика, плательщика сбора, плательщика страховых взносов и (или) налогового агента;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- о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распоряжении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путем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зачета суммой денежных средств, формирующих положительное сальдо ЕНС налогоплательщика, плательщика сбора, плательщика страховых взносов и (или) налогового агента.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Приказ также содержит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форму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Формат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подачи в электронном виде заявления о возврате излишне уплаченных сумм налогов, сборов, страховых взносов, не учитываемых в совокупной обязанности.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 algn="just">
              <a:spcBef>
                <a:spcPts val="1400"/>
              </a:spcBef>
              <a:spcAft>
                <a:spcPts val="0"/>
              </a:spcAft>
              <a:buFont typeface="Wingdings"/>
              <a:buChar char=""/>
              <a:tabLst>
                <a:tab pos="342900" algn="l"/>
              </a:tabLst>
            </a:pPr>
            <a:endParaRPr lang="ru-RU" sz="1800" dirty="0">
              <a:solidFill>
                <a:srgbClr val="2160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8588" y="2104403"/>
            <a:ext cx="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1800" i="1" dirty="0">
              <a:solidFill>
                <a:schemeClr val="tx2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4989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Как зачесть по налогу, сбору, страховому взносу положительное сальдо ЕНС?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1052736"/>
            <a:ext cx="11161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Получив заявление, налоговый орган проверит, есть ли положительное сальдо на Едином налоговом счете, и хватает ли его суммы для зачета: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если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положительного сальдо достаточно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для исполнения заявления, налоговый орган зачтет денежные средства;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если положительного сальдо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недостаточно для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полного исполнения заявления, налоговый орган осуществит зачет частично. Зачет возможен на сумму не больше положительного сальдо;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если положительного сальдо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отсутствует,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налоговый орган откажет в исполнении заявления и направит вам сообщение о таком отказе.</a:t>
            </a:r>
          </a:p>
          <a:p>
            <a:pPr algn="just"/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Срок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зачета налоговым органом при наличии положительного сальдо на ЕНС - не позднее следующего рабочего дня после получения заявления.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Сумма, зачтенная по вашему заявлению,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учитывается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счет уплаты конкретного налога только при наступлении срока его уплаты, указанного в заявлении.</a:t>
            </a:r>
          </a:p>
          <a:p>
            <a:pPr algn="just"/>
            <a:endParaRPr lang="ru-RU" sz="20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938817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Как вернуть переплату (положительное сальдо) по ЕНС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</a:rPr>
              <a:t>?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337" y="1088740"/>
            <a:ext cx="11560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Чтобы вернуть переплату, нужно подать в налоговую по месту своего учета заявление о распоряжении путем возврата сумм денежных средств, формирующих положительное сальдо единого налогового счета.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/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12" y="2104403"/>
            <a:ext cx="1148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Если </a:t>
            </a:r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положительное сальдо ЕНС меньше суммы, заявленной к возврату, то деньги вернут в пределах положительного остатка. Поручение на возврат будет направлено в Казначейство России не позднее дня, следующего за днем получения от налогоплательщика заявления. </a:t>
            </a:r>
          </a:p>
          <a:p>
            <a:pPr algn="just"/>
            <a:r>
              <a:rPr lang="ru-RU" sz="1800" i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  Если в налоговом органе отсутствует информация о банковском счете, указанном в заявлении, срок возврата увеличится на период получения налоговым органом данной информации от банка. Проверить информацию о банковских счетах можно в Личном кабинете. Также в Личном кабинете можно сформировать заявление, выбрав из перечня нужный Вам банковский счет.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12" y="4253061"/>
            <a:ext cx="11485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Если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Вы подали заявление о распоряжении путем возврата в составе декларации, то поручение на возврат передается в казначейство уже на следующий рабочий день после завершения камеральной налоговой проверки.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Если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такое заявление в составе декларации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подано не было,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Вы можете подать его только после завершения камеральной проверки. В таком случае поручение на возврат передается в казначейство на следующий рабочий день после получения заявления налоговым органом.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356" y="1232756"/>
            <a:ext cx="11701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соответствии с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п. 7 ст. 78 Налогового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кодекса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РФ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заявление о зачете или о возврате суммы излишне уплаченного налога может быть подано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течение трех лет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со дня уплаты указанной суммы, если иное не предусмотрено законодательством Российской Федерации о налогах и сборах.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Учитывая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что в действующем законодательстве о налогах и сборах сумма излишне уплаченного налога, образованная за пределами срока, установленного п. 7 ст. 78 Налогового кодекса РФ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три года), не подлежит возврату (зачету), при формировании сальдо единого налогового счета из состава совокупной суммы обязанностей такие суммы переплаты исключаются.</a:t>
            </a:r>
          </a:p>
          <a:p>
            <a:pPr algn="just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Тем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самым сумма переплаты, возникшая более чем за три года, на едином налоговом счете учитываться не будет, зачет таких сумм не производится.</a:t>
            </a:r>
            <a:endParaRPr lang="ru-RU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628" y="806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Как </a:t>
            </a:r>
            <a:r>
              <a:rPr lang="ru-RU" b="1" dirty="0" smtClean="0">
                <a:solidFill>
                  <a:schemeClr val="tx2"/>
                </a:solidFill>
              </a:rPr>
              <a:t>зачесть или вернуть </a:t>
            </a:r>
            <a:r>
              <a:rPr lang="ru-RU" b="1" dirty="0">
                <a:solidFill>
                  <a:schemeClr val="tx2"/>
                </a:solidFill>
              </a:rPr>
              <a:t>переплату (положительное сальдо) по ЕНС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9733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174419</TotalTime>
  <Words>797</Words>
  <Application>Microsoft Office PowerPoint</Application>
  <PresentationFormat>Произвольный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Roboto Condensed</vt:lpstr>
      <vt:lpstr>Open Sans Light</vt:lpstr>
      <vt:lpstr>Open Sans</vt:lpstr>
      <vt:lpstr>Wingdings</vt:lpstr>
      <vt:lpstr>Times New Roman</vt:lpstr>
      <vt:lpstr>Calibri</vt:lpstr>
      <vt:lpstr>Calibri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Глемба Наталья Анатольевна</cp:lastModifiedBy>
  <cp:revision>2374</cp:revision>
  <cp:lastPrinted>2022-11-09T12:14:24Z</cp:lastPrinted>
  <dcterms:created xsi:type="dcterms:W3CDTF">2014-10-08T23:03:32Z</dcterms:created>
  <dcterms:modified xsi:type="dcterms:W3CDTF">2026-02-16T01:57:11Z</dcterms:modified>
</cp:coreProperties>
</file>